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bby Jones" charset="1" panose="00000000000000000000"/>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5704344" y="822788"/>
            <a:ext cx="8289135" cy="8641423"/>
          </a:xfrm>
          <a:custGeom>
            <a:avLst/>
            <a:gdLst/>
            <a:ahLst/>
            <a:cxnLst/>
            <a:rect r="r" b="b" t="t" l="l"/>
            <a:pathLst>
              <a:path h="8641423" w="8289135">
                <a:moveTo>
                  <a:pt x="0" y="0"/>
                </a:moveTo>
                <a:lnTo>
                  <a:pt x="8289135" y="0"/>
                </a:lnTo>
                <a:lnTo>
                  <a:pt x="8289135" y="8641424"/>
                </a:lnTo>
                <a:lnTo>
                  <a:pt x="0" y="8641424"/>
                </a:lnTo>
                <a:lnTo>
                  <a:pt x="0" y="0"/>
                </a:lnTo>
                <a:close/>
              </a:path>
            </a:pathLst>
          </a:custGeom>
          <a:blipFill>
            <a:blip r:embed="rId3">
              <a:alphaModFix amt="53000"/>
            </a:blip>
            <a:stretch>
              <a:fillRect l="0" t="0" r="0" b="0"/>
            </a:stretch>
          </a:blipFill>
        </p:spPr>
      </p:sp>
      <p:sp>
        <p:nvSpPr>
          <p:cNvPr name="TextBox 4" id="4"/>
          <p:cNvSpPr txBox="true"/>
          <p:nvPr/>
        </p:nvSpPr>
        <p:spPr>
          <a:xfrm rot="0">
            <a:off x="1544374" y="3112966"/>
            <a:ext cx="18960280" cy="3832467"/>
          </a:xfrm>
          <a:prstGeom prst="rect">
            <a:avLst/>
          </a:prstGeom>
        </p:spPr>
        <p:txBody>
          <a:bodyPr anchor="t" rtlCol="false" tIns="0" lIns="0" bIns="0" rIns="0">
            <a:spAutoFit/>
          </a:bodyPr>
          <a:lstStyle/>
          <a:p>
            <a:pPr>
              <a:lnSpc>
                <a:spcPts val="15279"/>
              </a:lnSpc>
            </a:pPr>
            <a:r>
              <a:rPr lang="en-US" sz="10914">
                <a:solidFill>
                  <a:srgbClr val="FEFAF0"/>
                </a:solidFill>
                <a:latin typeface="Bobby Jones"/>
              </a:rPr>
              <a:t>Aplikasi struk penjualan</a:t>
            </a:r>
          </a:p>
          <a:p>
            <a:pPr>
              <a:lnSpc>
                <a:spcPts val="15279"/>
              </a:lnSpc>
            </a:pPr>
            <a:r>
              <a:rPr lang="en-US" sz="10914">
                <a:solidFill>
                  <a:srgbClr val="FEFAF0"/>
                </a:solidFill>
                <a:latin typeface="Bobby Jones"/>
              </a:rPr>
              <a:t>        (Pyqt5 &amp; QT Design)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11303091" y="1797221"/>
            <a:ext cx="6251539" cy="8489779"/>
          </a:xfrm>
          <a:custGeom>
            <a:avLst/>
            <a:gdLst/>
            <a:ahLst/>
            <a:cxnLst/>
            <a:rect r="r" b="b" t="t" l="l"/>
            <a:pathLst>
              <a:path h="8489779" w="6251539">
                <a:moveTo>
                  <a:pt x="0" y="0"/>
                </a:moveTo>
                <a:lnTo>
                  <a:pt x="6251539" y="0"/>
                </a:lnTo>
                <a:lnTo>
                  <a:pt x="6251539" y="8489779"/>
                </a:lnTo>
                <a:lnTo>
                  <a:pt x="0" y="8489779"/>
                </a:lnTo>
                <a:lnTo>
                  <a:pt x="0" y="0"/>
                </a:lnTo>
                <a:close/>
              </a:path>
            </a:pathLst>
          </a:custGeom>
          <a:blipFill>
            <a:blip r:embed="rId3"/>
            <a:stretch>
              <a:fillRect l="-18639" t="-34781" r="-18639" b="0"/>
            </a:stretch>
          </a:blipFill>
        </p:spPr>
      </p:sp>
      <p:sp>
        <p:nvSpPr>
          <p:cNvPr name="Freeform 4" id="4"/>
          <p:cNvSpPr/>
          <p:nvPr/>
        </p:nvSpPr>
        <p:spPr>
          <a:xfrm flipH="false" flipV="false" rot="0">
            <a:off x="364400" y="402294"/>
            <a:ext cx="1565227" cy="1631749"/>
          </a:xfrm>
          <a:custGeom>
            <a:avLst/>
            <a:gdLst/>
            <a:ahLst/>
            <a:cxnLst/>
            <a:rect r="r" b="b" t="t" l="l"/>
            <a:pathLst>
              <a:path h="1631749" w="1565227">
                <a:moveTo>
                  <a:pt x="0" y="0"/>
                </a:moveTo>
                <a:lnTo>
                  <a:pt x="1565227" y="0"/>
                </a:lnTo>
                <a:lnTo>
                  <a:pt x="1565227" y="1631750"/>
                </a:lnTo>
                <a:lnTo>
                  <a:pt x="0" y="1631750"/>
                </a:lnTo>
                <a:lnTo>
                  <a:pt x="0" y="0"/>
                </a:lnTo>
                <a:close/>
              </a:path>
            </a:pathLst>
          </a:custGeom>
          <a:blipFill>
            <a:blip r:embed="rId4"/>
            <a:stretch>
              <a:fillRect l="0" t="0" r="0" b="0"/>
            </a:stretch>
          </a:blipFill>
        </p:spPr>
      </p:sp>
      <p:sp>
        <p:nvSpPr>
          <p:cNvPr name="Freeform 5" id="5"/>
          <p:cNvSpPr/>
          <p:nvPr/>
        </p:nvSpPr>
        <p:spPr>
          <a:xfrm flipH="false" flipV="false" rot="0">
            <a:off x="3080684" y="2412845"/>
            <a:ext cx="4047373" cy="8336019"/>
          </a:xfrm>
          <a:custGeom>
            <a:avLst/>
            <a:gdLst/>
            <a:ahLst/>
            <a:cxnLst/>
            <a:rect r="r" b="b" t="t" l="l"/>
            <a:pathLst>
              <a:path h="8336019" w="4047373">
                <a:moveTo>
                  <a:pt x="0" y="0"/>
                </a:moveTo>
                <a:lnTo>
                  <a:pt x="4047373" y="0"/>
                </a:lnTo>
                <a:lnTo>
                  <a:pt x="4047373" y="8336018"/>
                </a:lnTo>
                <a:lnTo>
                  <a:pt x="0" y="8336018"/>
                </a:lnTo>
                <a:lnTo>
                  <a:pt x="0" y="0"/>
                </a:lnTo>
                <a:close/>
              </a:path>
            </a:pathLst>
          </a:custGeom>
          <a:blipFill>
            <a:blip r:embed="rId5"/>
            <a:stretch>
              <a:fillRect l="-2327" t="-10208" r="0" b="-10208"/>
            </a:stretch>
          </a:blipFill>
        </p:spPr>
      </p:sp>
      <p:sp>
        <p:nvSpPr>
          <p:cNvPr name="Freeform 6" id="6"/>
          <p:cNvSpPr/>
          <p:nvPr/>
        </p:nvSpPr>
        <p:spPr>
          <a:xfrm flipH="false" flipV="false" rot="0">
            <a:off x="7770156" y="0"/>
            <a:ext cx="4916335" cy="10939241"/>
          </a:xfrm>
          <a:custGeom>
            <a:avLst/>
            <a:gdLst/>
            <a:ahLst/>
            <a:cxnLst/>
            <a:rect r="r" b="b" t="t" l="l"/>
            <a:pathLst>
              <a:path h="10939241" w="4916335">
                <a:moveTo>
                  <a:pt x="0" y="0"/>
                </a:moveTo>
                <a:lnTo>
                  <a:pt x="4916335" y="0"/>
                </a:lnTo>
                <a:lnTo>
                  <a:pt x="4916335" y="10939241"/>
                </a:lnTo>
                <a:lnTo>
                  <a:pt x="0" y="10939241"/>
                </a:lnTo>
                <a:lnTo>
                  <a:pt x="0" y="0"/>
                </a:lnTo>
                <a:close/>
              </a:path>
            </a:pathLst>
          </a:custGeom>
          <a:blipFill>
            <a:blip r:embed="rId6"/>
            <a:stretch>
              <a:fillRect l="-112040" t="0" r="-84637" b="0"/>
            </a:stretch>
          </a:blipFill>
        </p:spPr>
      </p:sp>
      <p:sp>
        <p:nvSpPr>
          <p:cNvPr name="TextBox 7" id="7"/>
          <p:cNvSpPr txBox="true"/>
          <p:nvPr/>
        </p:nvSpPr>
        <p:spPr>
          <a:xfrm rot="0">
            <a:off x="2161956" y="228749"/>
            <a:ext cx="3959706" cy="989420"/>
          </a:xfrm>
          <a:prstGeom prst="rect">
            <a:avLst/>
          </a:prstGeom>
        </p:spPr>
        <p:txBody>
          <a:bodyPr anchor="t" rtlCol="false" tIns="0" lIns="0" bIns="0" rIns="0">
            <a:spAutoFit/>
          </a:bodyPr>
          <a:lstStyle/>
          <a:p>
            <a:pPr algn="ctr">
              <a:lnSpc>
                <a:spcPts val="8133"/>
              </a:lnSpc>
            </a:pPr>
            <a:r>
              <a:rPr lang="en-US" sz="5809">
                <a:solidFill>
                  <a:srgbClr val="FFFFFF"/>
                </a:solidFill>
                <a:latin typeface="Open Sans Bold Italics"/>
              </a:rPr>
              <a:t>PENYUSUN </a:t>
            </a:r>
          </a:p>
        </p:txBody>
      </p:sp>
      <p:sp>
        <p:nvSpPr>
          <p:cNvPr name="TextBox 8" id="8"/>
          <p:cNvSpPr txBox="true"/>
          <p:nvPr/>
        </p:nvSpPr>
        <p:spPr>
          <a:xfrm rot="0">
            <a:off x="2161956" y="1220265"/>
            <a:ext cx="3815044" cy="576956"/>
          </a:xfrm>
          <a:prstGeom prst="rect">
            <a:avLst/>
          </a:prstGeom>
        </p:spPr>
        <p:txBody>
          <a:bodyPr anchor="t" rtlCol="false" tIns="0" lIns="0" bIns="0" rIns="0">
            <a:spAutoFit/>
          </a:bodyPr>
          <a:lstStyle/>
          <a:p>
            <a:pPr algn="ctr">
              <a:lnSpc>
                <a:spcPts val="4691"/>
              </a:lnSpc>
            </a:pPr>
            <a:r>
              <a:rPr lang="en-US" sz="3350">
                <a:solidFill>
                  <a:srgbClr val="FFFFFF"/>
                </a:solidFill>
                <a:latin typeface="Open Sans Bold Italics"/>
              </a:rPr>
              <a:t>Putra, Hafid, Ilham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2166259" y="1070192"/>
            <a:ext cx="13541671" cy="1267732"/>
          </a:xfrm>
          <a:custGeom>
            <a:avLst/>
            <a:gdLst/>
            <a:ahLst/>
            <a:cxnLst/>
            <a:rect r="r" b="b" t="t" l="l"/>
            <a:pathLst>
              <a:path h="1267732" w="13541671">
                <a:moveTo>
                  <a:pt x="0" y="0"/>
                </a:moveTo>
                <a:lnTo>
                  <a:pt x="13541671" y="0"/>
                </a:lnTo>
                <a:lnTo>
                  <a:pt x="13541671" y="1267732"/>
                </a:lnTo>
                <a:lnTo>
                  <a:pt x="0" y="1267732"/>
                </a:lnTo>
                <a:lnTo>
                  <a:pt x="0" y="0"/>
                </a:lnTo>
                <a:close/>
              </a:path>
            </a:pathLst>
          </a:custGeom>
          <a:blipFill>
            <a:blip r:embed="rId3"/>
            <a:stretch>
              <a:fillRect l="0" t="0" r="0" b="-215113"/>
            </a:stretch>
          </a:blipFill>
        </p:spPr>
      </p:sp>
      <p:sp>
        <p:nvSpPr>
          <p:cNvPr name="Freeform 4" id="4"/>
          <p:cNvSpPr/>
          <p:nvPr/>
        </p:nvSpPr>
        <p:spPr>
          <a:xfrm flipH="false" flipV="false" rot="0">
            <a:off x="4507905" y="467695"/>
            <a:ext cx="1930547" cy="2012596"/>
          </a:xfrm>
          <a:custGeom>
            <a:avLst/>
            <a:gdLst/>
            <a:ahLst/>
            <a:cxnLst/>
            <a:rect r="r" b="b" t="t" l="l"/>
            <a:pathLst>
              <a:path h="2012596" w="1930547">
                <a:moveTo>
                  <a:pt x="0" y="0"/>
                </a:moveTo>
                <a:lnTo>
                  <a:pt x="1930547" y="0"/>
                </a:lnTo>
                <a:lnTo>
                  <a:pt x="1930547" y="2012596"/>
                </a:lnTo>
                <a:lnTo>
                  <a:pt x="0" y="2012596"/>
                </a:lnTo>
                <a:lnTo>
                  <a:pt x="0" y="0"/>
                </a:lnTo>
                <a:close/>
              </a:path>
            </a:pathLst>
          </a:custGeom>
          <a:blipFill>
            <a:blip r:embed="rId4">
              <a:alphaModFix amt="95000"/>
            </a:blip>
            <a:stretch>
              <a:fillRect l="0" t="0" r="0" b="0"/>
            </a:stretch>
          </a:blipFill>
        </p:spPr>
      </p:sp>
      <p:sp>
        <p:nvSpPr>
          <p:cNvPr name="TextBox 5" id="5"/>
          <p:cNvSpPr txBox="true"/>
          <p:nvPr/>
        </p:nvSpPr>
        <p:spPr>
          <a:xfrm rot="0">
            <a:off x="7385819" y="1126826"/>
            <a:ext cx="6288449" cy="1210798"/>
          </a:xfrm>
          <a:prstGeom prst="rect">
            <a:avLst/>
          </a:prstGeom>
        </p:spPr>
        <p:txBody>
          <a:bodyPr anchor="t" rtlCol="false" tIns="0" lIns="0" bIns="0" rIns="0">
            <a:spAutoFit/>
          </a:bodyPr>
          <a:lstStyle/>
          <a:p>
            <a:pPr algn="ctr">
              <a:lnSpc>
                <a:spcPts val="8863"/>
              </a:lnSpc>
            </a:pPr>
            <a:r>
              <a:rPr lang="en-US" sz="6330">
                <a:solidFill>
                  <a:srgbClr val="000000"/>
                </a:solidFill>
                <a:latin typeface="Times New Roman Bold"/>
              </a:rPr>
              <a:t>DEFINISI Python</a:t>
            </a:r>
          </a:p>
        </p:txBody>
      </p:sp>
      <p:sp>
        <p:nvSpPr>
          <p:cNvPr name="TextBox 6" id="6"/>
          <p:cNvSpPr txBox="true"/>
          <p:nvPr/>
        </p:nvSpPr>
        <p:spPr>
          <a:xfrm rot="0">
            <a:off x="1287569" y="2666453"/>
            <a:ext cx="15971731" cy="6591847"/>
          </a:xfrm>
          <a:prstGeom prst="rect">
            <a:avLst/>
          </a:prstGeom>
        </p:spPr>
        <p:txBody>
          <a:bodyPr anchor="t" rtlCol="false" tIns="0" lIns="0" bIns="0" rIns="0">
            <a:spAutoFit/>
          </a:bodyPr>
          <a:lstStyle/>
          <a:p>
            <a:pPr algn="just">
              <a:lnSpc>
                <a:spcPts val="4327"/>
              </a:lnSpc>
            </a:pPr>
            <a:r>
              <a:rPr lang="en-US" sz="3091">
                <a:solidFill>
                  <a:srgbClr val="FFFFFF"/>
                </a:solidFill>
                <a:latin typeface="Times New Roman"/>
              </a:rPr>
              <a:t>      Python adalah bahasa pemrograman interpretatif yang dianggap mudah dipelajari serta berfokus pada keterbacaan kode. Dengan kata lain, Python diklaim sebagai bahasa pemrograman yang memiliki kode-kode pemrograman yang sangat jelas, lengkap, dan mudah untuk dipahami. Python secara umum berbentuk pemrograman berorientasi objek. Pemrograman imperatif, dan pemrograman fungsional. Istilah lainnya, hahasa pemrograman multi-paradigma. Python dapat digunakan untuk berbagai keperluan pengembangan perangkat lunak dan dapat berjalan di berbagai platform sistem operasi. </a:t>
            </a:r>
          </a:p>
          <a:p>
            <a:pPr algn="just">
              <a:lnSpc>
                <a:spcPts val="4327"/>
              </a:lnSpc>
            </a:pPr>
            <a:r>
              <a:rPr lang="en-US" sz="3091">
                <a:solidFill>
                  <a:srgbClr val="FFFFFF"/>
                </a:solidFill>
                <a:latin typeface="Times New Roman"/>
              </a:rPr>
              <a:t>        Nama Python dipilih oleh Guido sebagai nama bahasa ciptaannya karena kecintaan Guido pada acara televisi Monty Python’s Flying Circus. Saat ini pengembangan Python terus dilakukan oleh sekelompok programmer yang dikoordinir Guido dan Python Software Foundation. Saat ini distribusi Python sudah mencapai versi 3.7. Anda bisa mengikuti perkembangan bahasa pemrograman ini melalui situs resmi di www.python.org.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1654875" y="1028700"/>
            <a:ext cx="14178709" cy="1366649"/>
          </a:xfrm>
          <a:custGeom>
            <a:avLst/>
            <a:gdLst/>
            <a:ahLst/>
            <a:cxnLst/>
            <a:rect r="r" b="b" t="t" l="l"/>
            <a:pathLst>
              <a:path h="1366649" w="14178709">
                <a:moveTo>
                  <a:pt x="0" y="0"/>
                </a:moveTo>
                <a:lnTo>
                  <a:pt x="14178709" y="0"/>
                </a:lnTo>
                <a:lnTo>
                  <a:pt x="14178709" y="1366649"/>
                </a:lnTo>
                <a:lnTo>
                  <a:pt x="0" y="1366649"/>
                </a:lnTo>
                <a:lnTo>
                  <a:pt x="0" y="0"/>
                </a:lnTo>
                <a:close/>
              </a:path>
            </a:pathLst>
          </a:custGeom>
          <a:blipFill>
            <a:blip r:embed="rId3"/>
            <a:stretch>
              <a:fillRect l="0" t="0" r="0" b="-206056"/>
            </a:stretch>
          </a:blipFill>
        </p:spPr>
      </p:sp>
      <p:sp>
        <p:nvSpPr>
          <p:cNvPr name="Freeform 4" id="4"/>
          <p:cNvSpPr/>
          <p:nvPr/>
        </p:nvSpPr>
        <p:spPr>
          <a:xfrm flipH="false" flipV="false" rot="0">
            <a:off x="4346627" y="715491"/>
            <a:ext cx="1959481" cy="2042759"/>
          </a:xfrm>
          <a:custGeom>
            <a:avLst/>
            <a:gdLst/>
            <a:ahLst/>
            <a:cxnLst/>
            <a:rect r="r" b="b" t="t" l="l"/>
            <a:pathLst>
              <a:path h="2042759" w="1959481">
                <a:moveTo>
                  <a:pt x="0" y="0"/>
                </a:moveTo>
                <a:lnTo>
                  <a:pt x="1959481" y="0"/>
                </a:lnTo>
                <a:lnTo>
                  <a:pt x="1959481" y="2042759"/>
                </a:lnTo>
                <a:lnTo>
                  <a:pt x="0" y="2042759"/>
                </a:lnTo>
                <a:lnTo>
                  <a:pt x="0" y="0"/>
                </a:lnTo>
                <a:close/>
              </a:path>
            </a:pathLst>
          </a:custGeom>
          <a:blipFill>
            <a:blip r:embed="rId4"/>
            <a:stretch>
              <a:fillRect l="0" t="0" r="0" b="0"/>
            </a:stretch>
          </a:blipFill>
        </p:spPr>
      </p:sp>
      <p:sp>
        <p:nvSpPr>
          <p:cNvPr name="TextBox 5" id="5"/>
          <p:cNvSpPr txBox="true"/>
          <p:nvPr/>
        </p:nvSpPr>
        <p:spPr>
          <a:xfrm rot="0">
            <a:off x="7156695" y="1164866"/>
            <a:ext cx="6313556" cy="1230484"/>
          </a:xfrm>
          <a:prstGeom prst="rect">
            <a:avLst/>
          </a:prstGeom>
        </p:spPr>
        <p:txBody>
          <a:bodyPr anchor="t" rtlCol="false" tIns="0" lIns="0" bIns="0" rIns="0">
            <a:spAutoFit/>
          </a:bodyPr>
          <a:lstStyle/>
          <a:p>
            <a:pPr algn="ctr">
              <a:lnSpc>
                <a:spcPts val="9035"/>
              </a:lnSpc>
            </a:pPr>
            <a:r>
              <a:rPr lang="en-US" sz="6454">
                <a:solidFill>
                  <a:srgbClr val="000000"/>
                </a:solidFill>
                <a:latin typeface="Times New Roman Bold"/>
              </a:rPr>
              <a:t>DEFINISI PyQt</a:t>
            </a:r>
          </a:p>
        </p:txBody>
      </p:sp>
      <p:sp>
        <p:nvSpPr>
          <p:cNvPr name="TextBox 6" id="6"/>
          <p:cNvSpPr txBox="true"/>
          <p:nvPr/>
        </p:nvSpPr>
        <p:spPr>
          <a:xfrm rot="0">
            <a:off x="1028700" y="3136080"/>
            <a:ext cx="16230600" cy="3948165"/>
          </a:xfrm>
          <a:prstGeom prst="rect">
            <a:avLst/>
          </a:prstGeom>
        </p:spPr>
        <p:txBody>
          <a:bodyPr anchor="t" rtlCol="false" tIns="0" lIns="0" bIns="0" rIns="0">
            <a:spAutoFit/>
          </a:bodyPr>
          <a:lstStyle/>
          <a:p>
            <a:pPr algn="just">
              <a:lnSpc>
                <a:spcPts val="5266"/>
              </a:lnSpc>
            </a:pPr>
            <a:r>
              <a:rPr lang="en-US" sz="3761">
                <a:solidFill>
                  <a:srgbClr val="FFFFFF"/>
                </a:solidFill>
                <a:latin typeface="Open Sans"/>
              </a:rPr>
              <a:t>     PyQt adalah perpustakaan Python untuk membuat aplikasi GUI menggunakan toolkit Qt. Dibuat oleh Riverbank Computing, PyQt adalah perangkat lunak gratis (berlisensi GPL) dan telah dikembangkan sejak 1999. PyQt5 dirilis pada tahun 2016 dan terakhir diperbarui pada Oktober 2021. PyQt adalah lintas platform GUI perangkat Qt yang mengikat pada Python yang diimplementasikan sebagai plug-in.</a:t>
            </a:r>
          </a:p>
        </p:txBody>
      </p:sp>
      <p:sp>
        <p:nvSpPr>
          <p:cNvPr name="Freeform 7" id="7"/>
          <p:cNvSpPr/>
          <p:nvPr/>
        </p:nvSpPr>
        <p:spPr>
          <a:xfrm flipH="false" flipV="false" rot="0">
            <a:off x="9799771" y="8384572"/>
            <a:ext cx="8932679" cy="302803"/>
          </a:xfrm>
          <a:custGeom>
            <a:avLst/>
            <a:gdLst/>
            <a:ahLst/>
            <a:cxnLst/>
            <a:rect r="r" b="b" t="t" l="l"/>
            <a:pathLst>
              <a:path h="302803" w="8932679">
                <a:moveTo>
                  <a:pt x="0" y="0"/>
                </a:moveTo>
                <a:lnTo>
                  <a:pt x="8932679" y="0"/>
                </a:lnTo>
                <a:lnTo>
                  <a:pt x="8932679" y="302803"/>
                </a:lnTo>
                <a:lnTo>
                  <a:pt x="0" y="302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2072153" y="1028700"/>
            <a:ext cx="14321966" cy="1194413"/>
          </a:xfrm>
          <a:custGeom>
            <a:avLst/>
            <a:gdLst/>
            <a:ahLst/>
            <a:cxnLst/>
            <a:rect r="r" b="b" t="t" l="l"/>
            <a:pathLst>
              <a:path h="1194413" w="14321966">
                <a:moveTo>
                  <a:pt x="0" y="0"/>
                </a:moveTo>
                <a:lnTo>
                  <a:pt x="14321967" y="0"/>
                </a:lnTo>
                <a:lnTo>
                  <a:pt x="14321967" y="1194413"/>
                </a:lnTo>
                <a:lnTo>
                  <a:pt x="0" y="1194413"/>
                </a:lnTo>
                <a:lnTo>
                  <a:pt x="0" y="0"/>
                </a:lnTo>
                <a:close/>
              </a:path>
            </a:pathLst>
          </a:custGeom>
          <a:blipFill>
            <a:blip r:embed="rId3"/>
            <a:stretch>
              <a:fillRect l="0" t="0" r="0" b="-253728"/>
            </a:stretch>
          </a:blipFill>
        </p:spPr>
      </p:sp>
      <p:sp>
        <p:nvSpPr>
          <p:cNvPr name="Freeform 4" id="4"/>
          <p:cNvSpPr/>
          <p:nvPr/>
        </p:nvSpPr>
        <p:spPr>
          <a:xfrm flipH="false" flipV="false" rot="0">
            <a:off x="4084691" y="624528"/>
            <a:ext cx="1908021" cy="1989112"/>
          </a:xfrm>
          <a:custGeom>
            <a:avLst/>
            <a:gdLst/>
            <a:ahLst/>
            <a:cxnLst/>
            <a:rect r="r" b="b" t="t" l="l"/>
            <a:pathLst>
              <a:path h="1989112" w="1908021">
                <a:moveTo>
                  <a:pt x="0" y="0"/>
                </a:moveTo>
                <a:lnTo>
                  <a:pt x="1908021" y="0"/>
                </a:lnTo>
                <a:lnTo>
                  <a:pt x="1908021" y="1989112"/>
                </a:lnTo>
                <a:lnTo>
                  <a:pt x="0" y="1989112"/>
                </a:lnTo>
                <a:lnTo>
                  <a:pt x="0" y="0"/>
                </a:lnTo>
                <a:close/>
              </a:path>
            </a:pathLst>
          </a:custGeom>
          <a:blipFill>
            <a:blip r:embed="rId4"/>
            <a:stretch>
              <a:fillRect l="0" t="0" r="0" b="0"/>
            </a:stretch>
          </a:blipFill>
        </p:spPr>
      </p:sp>
      <p:sp>
        <p:nvSpPr>
          <p:cNvPr name="TextBox 5" id="5"/>
          <p:cNvSpPr txBox="true"/>
          <p:nvPr/>
        </p:nvSpPr>
        <p:spPr>
          <a:xfrm rot="0">
            <a:off x="6910093" y="1104714"/>
            <a:ext cx="8058354" cy="1222116"/>
          </a:xfrm>
          <a:prstGeom prst="rect">
            <a:avLst/>
          </a:prstGeom>
        </p:spPr>
        <p:txBody>
          <a:bodyPr anchor="t" rtlCol="false" tIns="0" lIns="0" bIns="0" rIns="0">
            <a:spAutoFit/>
          </a:bodyPr>
          <a:lstStyle/>
          <a:p>
            <a:pPr algn="ctr">
              <a:lnSpc>
                <a:spcPts val="8958"/>
              </a:lnSpc>
            </a:pPr>
            <a:r>
              <a:rPr lang="en-US" sz="6399">
                <a:solidFill>
                  <a:srgbClr val="000000"/>
                </a:solidFill>
                <a:latin typeface="Times New Roman Bold"/>
              </a:rPr>
              <a:t>DEFINISI Qt Designer</a:t>
            </a:r>
          </a:p>
        </p:txBody>
      </p:sp>
      <p:sp>
        <p:nvSpPr>
          <p:cNvPr name="TextBox 6" id="6"/>
          <p:cNvSpPr txBox="true"/>
          <p:nvPr/>
        </p:nvSpPr>
        <p:spPr>
          <a:xfrm rot="0">
            <a:off x="828509" y="3113777"/>
            <a:ext cx="16924503" cy="5216022"/>
          </a:xfrm>
          <a:prstGeom prst="rect">
            <a:avLst/>
          </a:prstGeom>
        </p:spPr>
        <p:txBody>
          <a:bodyPr anchor="t" rtlCol="false" tIns="0" lIns="0" bIns="0" rIns="0">
            <a:spAutoFit/>
          </a:bodyPr>
          <a:lstStyle/>
          <a:p>
            <a:pPr algn="just">
              <a:lnSpc>
                <a:spcPts val="3777"/>
              </a:lnSpc>
            </a:pPr>
            <a:r>
              <a:rPr lang="en-US" sz="2698">
                <a:solidFill>
                  <a:srgbClr val="FFFFFF"/>
                </a:solidFill>
                <a:latin typeface="Times New Roman"/>
              </a:rPr>
              <a:t>     Qt Designer adalah antarmuka grafis yang diisi dengan widget Qt dan alat lain yang digunakan untuk membangun GUI. Menggunakan drag aplikasi Qt Designer dan drop interface, Anda dapat membuat dan menyesuaikan dialog anda sendiri, jendela, dan Widget (Willman, Joshua M, 2020). Qt Designer adalah alat Qt untuk merancang dan membangun antarmuka pengguna grafis (GUI) denganQt Widgets. Anda dapat menyusun dan menyesuaikan jendela atau dialog dengan cara apa yang Anda lihat adalah apa yang Anda dapatkan (WYSIWYG), dan mengujinya menggunakan gaya dan resolusi berbeda.</a:t>
            </a:r>
          </a:p>
          <a:p>
            <a:pPr algn="just">
              <a:lnSpc>
                <a:spcPts val="3777"/>
              </a:lnSpc>
            </a:pPr>
            <a:r>
              <a:rPr lang="en-US" sz="2698">
                <a:solidFill>
                  <a:srgbClr val="FFFFFF"/>
                </a:solidFill>
                <a:latin typeface="Times New Roman"/>
              </a:rPr>
              <a:t>     </a:t>
            </a:r>
            <a:r>
              <a:rPr lang="en-US" sz="2698">
                <a:solidFill>
                  <a:srgbClr val="FFFFFF"/>
                </a:solidFill>
                <a:latin typeface="Times New Roman"/>
              </a:rPr>
              <a:t>Widget dan formulir yang dibuat dengan Qt Designer terintegrasi secara mulus dengan kode terprogram, menggunakan mekanisme sinyal dan slot Qt, sehingga Anda dapat dengan mudah menetapkan perilaku ke elemen grafis. Semua properti yang diatur di Qt Designer dapat diubah secara dinamis di dalam kode. Selain itu, fitur seperti promosi widget dan plugin khusus memungkinkan Anda menggunakan komponen Anda sendiri dengan Qt Designer.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sp>
        <p:nvSpPr>
          <p:cNvPr name="Freeform 3" id="3"/>
          <p:cNvSpPr/>
          <p:nvPr/>
        </p:nvSpPr>
        <p:spPr>
          <a:xfrm flipH="false" flipV="false" rot="0">
            <a:off x="1028700" y="4121099"/>
            <a:ext cx="3165127" cy="2319482"/>
          </a:xfrm>
          <a:custGeom>
            <a:avLst/>
            <a:gdLst/>
            <a:ahLst/>
            <a:cxnLst/>
            <a:rect r="r" b="b" t="t" l="l"/>
            <a:pathLst>
              <a:path h="2319482" w="3165127">
                <a:moveTo>
                  <a:pt x="0" y="0"/>
                </a:moveTo>
                <a:lnTo>
                  <a:pt x="3165127" y="0"/>
                </a:lnTo>
                <a:lnTo>
                  <a:pt x="3165127" y="2319482"/>
                </a:lnTo>
                <a:lnTo>
                  <a:pt x="0" y="2319482"/>
                </a:lnTo>
                <a:lnTo>
                  <a:pt x="0" y="0"/>
                </a:lnTo>
                <a:close/>
              </a:path>
            </a:pathLst>
          </a:custGeom>
          <a:blipFill>
            <a:blip r:embed="rId3"/>
            <a:stretch>
              <a:fillRect l="-19792" t="0" r="-19792" b="0"/>
            </a:stretch>
          </a:blipFill>
        </p:spPr>
      </p:sp>
      <p:grpSp>
        <p:nvGrpSpPr>
          <p:cNvPr name="Group 4" id="4"/>
          <p:cNvGrpSpPr/>
          <p:nvPr/>
        </p:nvGrpSpPr>
        <p:grpSpPr>
          <a:xfrm rot="0">
            <a:off x="2780490" y="558245"/>
            <a:ext cx="12727021" cy="1682036"/>
            <a:chOff x="0" y="0"/>
            <a:chExt cx="3351973" cy="443005"/>
          </a:xfrm>
        </p:grpSpPr>
        <p:sp>
          <p:nvSpPr>
            <p:cNvPr name="Freeform 5" id="5"/>
            <p:cNvSpPr/>
            <p:nvPr/>
          </p:nvSpPr>
          <p:spPr>
            <a:xfrm flipH="false" flipV="false" rot="0">
              <a:off x="0" y="0"/>
              <a:ext cx="3351973" cy="443005"/>
            </a:xfrm>
            <a:custGeom>
              <a:avLst/>
              <a:gdLst/>
              <a:ahLst/>
              <a:cxnLst/>
              <a:rect r="r" b="b" t="t" l="l"/>
              <a:pathLst>
                <a:path h="443005" w="3351973">
                  <a:moveTo>
                    <a:pt x="0" y="0"/>
                  </a:moveTo>
                  <a:lnTo>
                    <a:pt x="3351973" y="0"/>
                  </a:lnTo>
                  <a:lnTo>
                    <a:pt x="3351973" y="443005"/>
                  </a:lnTo>
                  <a:lnTo>
                    <a:pt x="0" y="443005"/>
                  </a:lnTo>
                  <a:close/>
                </a:path>
              </a:pathLst>
            </a:custGeom>
            <a:solidFill>
              <a:srgbClr val="000000">
                <a:alpha val="68627"/>
              </a:srgbClr>
            </a:solidFill>
          </p:spPr>
        </p:sp>
        <p:sp>
          <p:nvSpPr>
            <p:cNvPr name="TextBox 6" id="6"/>
            <p:cNvSpPr txBox="true"/>
            <p:nvPr/>
          </p:nvSpPr>
          <p:spPr>
            <a:xfrm>
              <a:off x="0" y="-38100"/>
              <a:ext cx="3351973" cy="48110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3507943" y="206513"/>
            <a:ext cx="2288249" cy="2385499"/>
          </a:xfrm>
          <a:custGeom>
            <a:avLst/>
            <a:gdLst/>
            <a:ahLst/>
            <a:cxnLst/>
            <a:rect r="r" b="b" t="t" l="l"/>
            <a:pathLst>
              <a:path h="2385499" w="2288249">
                <a:moveTo>
                  <a:pt x="0" y="0"/>
                </a:moveTo>
                <a:lnTo>
                  <a:pt x="2288249" y="0"/>
                </a:lnTo>
                <a:lnTo>
                  <a:pt x="2288249" y="2385500"/>
                </a:lnTo>
                <a:lnTo>
                  <a:pt x="0" y="2385500"/>
                </a:lnTo>
                <a:lnTo>
                  <a:pt x="0" y="0"/>
                </a:lnTo>
                <a:close/>
              </a:path>
            </a:pathLst>
          </a:custGeom>
          <a:blipFill>
            <a:blip r:embed="rId4"/>
            <a:stretch>
              <a:fillRect l="0" t="0" r="0" b="0"/>
            </a:stretch>
          </a:blipFill>
        </p:spPr>
      </p:sp>
      <p:sp>
        <p:nvSpPr>
          <p:cNvPr name="Freeform 8" id="8"/>
          <p:cNvSpPr/>
          <p:nvPr/>
        </p:nvSpPr>
        <p:spPr>
          <a:xfrm flipH="false" flipV="false" rot="0">
            <a:off x="5114744" y="5079949"/>
            <a:ext cx="5475598" cy="2826854"/>
          </a:xfrm>
          <a:custGeom>
            <a:avLst/>
            <a:gdLst/>
            <a:ahLst/>
            <a:cxnLst/>
            <a:rect r="r" b="b" t="t" l="l"/>
            <a:pathLst>
              <a:path h="2826854" w="5475598">
                <a:moveTo>
                  <a:pt x="0" y="0"/>
                </a:moveTo>
                <a:lnTo>
                  <a:pt x="5475597" y="0"/>
                </a:lnTo>
                <a:lnTo>
                  <a:pt x="5475597" y="2826854"/>
                </a:lnTo>
                <a:lnTo>
                  <a:pt x="0" y="2826854"/>
                </a:lnTo>
                <a:lnTo>
                  <a:pt x="0" y="0"/>
                </a:lnTo>
                <a:close/>
              </a:path>
            </a:pathLst>
          </a:custGeom>
          <a:blipFill>
            <a:blip r:embed="rId5"/>
            <a:stretch>
              <a:fillRect l="0" t="0" r="-71095" b="0"/>
            </a:stretch>
          </a:blipFill>
        </p:spPr>
      </p:sp>
      <p:sp>
        <p:nvSpPr>
          <p:cNvPr name="Freeform 9" id="9"/>
          <p:cNvSpPr/>
          <p:nvPr/>
        </p:nvSpPr>
        <p:spPr>
          <a:xfrm flipH="false" flipV="false" rot="0">
            <a:off x="11185858" y="6440581"/>
            <a:ext cx="5665332" cy="2160045"/>
          </a:xfrm>
          <a:custGeom>
            <a:avLst/>
            <a:gdLst/>
            <a:ahLst/>
            <a:cxnLst/>
            <a:rect r="r" b="b" t="t" l="l"/>
            <a:pathLst>
              <a:path h="2160045" w="5665332">
                <a:moveTo>
                  <a:pt x="0" y="0"/>
                </a:moveTo>
                <a:lnTo>
                  <a:pt x="5665332" y="0"/>
                </a:lnTo>
                <a:lnTo>
                  <a:pt x="5665332" y="2160044"/>
                </a:lnTo>
                <a:lnTo>
                  <a:pt x="0" y="2160044"/>
                </a:lnTo>
                <a:lnTo>
                  <a:pt x="0" y="0"/>
                </a:lnTo>
                <a:close/>
              </a:path>
            </a:pathLst>
          </a:custGeom>
          <a:blipFill>
            <a:blip r:embed="rId6"/>
            <a:stretch>
              <a:fillRect l="0" t="0" r="0" b="0"/>
            </a:stretch>
          </a:blipFill>
        </p:spPr>
      </p:sp>
      <p:sp>
        <p:nvSpPr>
          <p:cNvPr name="TextBox 10" id="10"/>
          <p:cNvSpPr txBox="true"/>
          <p:nvPr/>
        </p:nvSpPr>
        <p:spPr>
          <a:xfrm rot="0">
            <a:off x="6073736" y="690683"/>
            <a:ext cx="9123470" cy="1179035"/>
          </a:xfrm>
          <a:prstGeom prst="rect">
            <a:avLst/>
          </a:prstGeom>
        </p:spPr>
        <p:txBody>
          <a:bodyPr anchor="t" rtlCol="false" tIns="0" lIns="0" bIns="0" rIns="0">
            <a:spAutoFit/>
          </a:bodyPr>
          <a:lstStyle/>
          <a:p>
            <a:pPr algn="ctr">
              <a:lnSpc>
                <a:spcPts val="8650"/>
              </a:lnSpc>
            </a:pPr>
            <a:r>
              <a:rPr lang="en-US" sz="6178">
                <a:solidFill>
                  <a:srgbClr val="FFFFFF"/>
                </a:solidFill>
                <a:latin typeface="Times New Roman Bold"/>
              </a:rPr>
              <a:t>LANGKAH INSTALLASI</a:t>
            </a:r>
          </a:p>
        </p:txBody>
      </p:sp>
      <p:sp>
        <p:nvSpPr>
          <p:cNvPr name="TextBox 11" id="11"/>
          <p:cNvSpPr txBox="true"/>
          <p:nvPr/>
        </p:nvSpPr>
        <p:spPr>
          <a:xfrm rot="0">
            <a:off x="512114" y="3010040"/>
            <a:ext cx="5991658" cy="689610"/>
          </a:xfrm>
          <a:prstGeom prst="rect">
            <a:avLst/>
          </a:prstGeom>
        </p:spPr>
        <p:txBody>
          <a:bodyPr anchor="t" rtlCol="false" tIns="0" lIns="0" bIns="0" rIns="0">
            <a:spAutoFit/>
          </a:bodyPr>
          <a:lstStyle/>
          <a:p>
            <a:pPr algn="ctr">
              <a:lnSpc>
                <a:spcPts val="5040"/>
              </a:lnSpc>
            </a:pPr>
            <a:r>
              <a:rPr lang="en-US" sz="3600">
                <a:solidFill>
                  <a:srgbClr val="FFFFFF"/>
                </a:solidFill>
                <a:latin typeface="Times New Roman Bold"/>
              </a:rPr>
              <a:t>1. Masuk ke Command Prompt</a:t>
            </a:r>
          </a:p>
        </p:txBody>
      </p:sp>
      <p:sp>
        <p:nvSpPr>
          <p:cNvPr name="TextBox 12" id="12"/>
          <p:cNvSpPr txBox="true"/>
          <p:nvPr/>
        </p:nvSpPr>
        <p:spPr>
          <a:xfrm rot="0">
            <a:off x="5114744" y="3978224"/>
            <a:ext cx="4810666" cy="673100"/>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Bold"/>
              </a:rPr>
              <a:t>2. Ketik "pip istall pyqt5"</a:t>
            </a:r>
          </a:p>
        </p:txBody>
      </p:sp>
      <p:sp>
        <p:nvSpPr>
          <p:cNvPr name="TextBox 13" id="13"/>
          <p:cNvSpPr txBox="true"/>
          <p:nvPr/>
        </p:nvSpPr>
        <p:spPr>
          <a:xfrm rot="0">
            <a:off x="11185858" y="5095875"/>
            <a:ext cx="9917416" cy="1054735"/>
          </a:xfrm>
          <a:prstGeom prst="rect">
            <a:avLst/>
          </a:prstGeom>
        </p:spPr>
        <p:txBody>
          <a:bodyPr anchor="t" rtlCol="false" tIns="0" lIns="0" bIns="0" rIns="0">
            <a:spAutoFit/>
          </a:bodyPr>
          <a:lstStyle/>
          <a:p>
            <a:pPr>
              <a:lnSpc>
                <a:spcPts val="4339"/>
              </a:lnSpc>
            </a:pPr>
            <a:r>
              <a:rPr lang="en-US" sz="3099">
                <a:solidFill>
                  <a:srgbClr val="FFFFFF"/>
                </a:solidFill>
                <a:latin typeface="Open Sans Bold"/>
              </a:rPr>
              <a:t>3. Install  tools</a:t>
            </a:r>
          </a:p>
          <a:p>
            <a:pPr>
              <a:lnSpc>
                <a:spcPts val="4339"/>
              </a:lnSpc>
            </a:pPr>
            <a:r>
              <a:rPr lang="en-US" sz="3099">
                <a:solidFill>
                  <a:srgbClr val="FFFFFF"/>
                </a:solidFill>
                <a:latin typeface="Open Sans Bold"/>
              </a:rPr>
              <a:t> "pip istall pyqt5-tools"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grpSp>
        <p:nvGrpSpPr>
          <p:cNvPr name="Group 3" id="3"/>
          <p:cNvGrpSpPr/>
          <p:nvPr/>
        </p:nvGrpSpPr>
        <p:grpSpPr>
          <a:xfrm rot="0">
            <a:off x="3507943" y="558245"/>
            <a:ext cx="11465477" cy="1533157"/>
            <a:chOff x="0" y="0"/>
            <a:chExt cx="3019714" cy="403794"/>
          </a:xfrm>
        </p:grpSpPr>
        <p:sp>
          <p:nvSpPr>
            <p:cNvPr name="Freeform 4" id="4"/>
            <p:cNvSpPr/>
            <p:nvPr/>
          </p:nvSpPr>
          <p:spPr>
            <a:xfrm flipH="false" flipV="false" rot="0">
              <a:off x="0" y="0"/>
              <a:ext cx="3019714" cy="403794"/>
            </a:xfrm>
            <a:custGeom>
              <a:avLst/>
              <a:gdLst/>
              <a:ahLst/>
              <a:cxnLst/>
              <a:rect r="r" b="b" t="t" l="l"/>
              <a:pathLst>
                <a:path h="403794" w="3019714">
                  <a:moveTo>
                    <a:pt x="0" y="0"/>
                  </a:moveTo>
                  <a:lnTo>
                    <a:pt x="3019714" y="0"/>
                  </a:lnTo>
                  <a:lnTo>
                    <a:pt x="3019714" y="403794"/>
                  </a:lnTo>
                  <a:lnTo>
                    <a:pt x="0" y="403794"/>
                  </a:lnTo>
                  <a:close/>
                </a:path>
              </a:pathLst>
            </a:custGeom>
            <a:solidFill>
              <a:srgbClr val="000000">
                <a:alpha val="68627"/>
              </a:srgbClr>
            </a:solidFill>
          </p:spPr>
        </p:sp>
        <p:sp>
          <p:nvSpPr>
            <p:cNvPr name="TextBox 5" id="5"/>
            <p:cNvSpPr txBox="true"/>
            <p:nvPr/>
          </p:nvSpPr>
          <p:spPr>
            <a:xfrm>
              <a:off x="0" y="-38100"/>
              <a:ext cx="3019714" cy="44189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52068" y="545267"/>
            <a:ext cx="11966806" cy="1353185"/>
          </a:xfrm>
          <a:prstGeom prst="rect">
            <a:avLst/>
          </a:prstGeom>
        </p:spPr>
        <p:txBody>
          <a:bodyPr anchor="t" rtlCol="false" tIns="0" lIns="0" bIns="0" rIns="0">
            <a:spAutoFit/>
          </a:bodyPr>
          <a:lstStyle/>
          <a:p>
            <a:pPr algn="ctr">
              <a:lnSpc>
                <a:spcPts val="9940"/>
              </a:lnSpc>
            </a:pPr>
            <a:r>
              <a:rPr lang="en-US" sz="7100">
                <a:solidFill>
                  <a:srgbClr val="FFFFFF"/>
                </a:solidFill>
                <a:latin typeface="Times New Roman Bold"/>
              </a:rPr>
              <a:t>Mencari Qt Design</a:t>
            </a:r>
          </a:p>
        </p:txBody>
      </p:sp>
      <p:sp>
        <p:nvSpPr>
          <p:cNvPr name="Freeform 7" id="7"/>
          <p:cNvSpPr/>
          <p:nvPr/>
        </p:nvSpPr>
        <p:spPr>
          <a:xfrm flipH="false" flipV="false" rot="0">
            <a:off x="4427760" y="206513"/>
            <a:ext cx="1808047" cy="1884889"/>
          </a:xfrm>
          <a:custGeom>
            <a:avLst/>
            <a:gdLst/>
            <a:ahLst/>
            <a:cxnLst/>
            <a:rect r="r" b="b" t="t" l="l"/>
            <a:pathLst>
              <a:path h="1884889" w="1808047">
                <a:moveTo>
                  <a:pt x="0" y="0"/>
                </a:moveTo>
                <a:lnTo>
                  <a:pt x="1808046" y="0"/>
                </a:lnTo>
                <a:lnTo>
                  <a:pt x="1808046" y="1884889"/>
                </a:lnTo>
                <a:lnTo>
                  <a:pt x="0" y="1884889"/>
                </a:lnTo>
                <a:lnTo>
                  <a:pt x="0" y="0"/>
                </a:lnTo>
                <a:close/>
              </a:path>
            </a:pathLst>
          </a:custGeom>
          <a:blipFill>
            <a:blip r:embed="rId3"/>
            <a:stretch>
              <a:fillRect l="0" t="0" r="0" b="0"/>
            </a:stretch>
          </a:blipFill>
        </p:spPr>
      </p:sp>
      <p:sp>
        <p:nvSpPr>
          <p:cNvPr name="Freeform 8" id="8"/>
          <p:cNvSpPr/>
          <p:nvPr/>
        </p:nvSpPr>
        <p:spPr>
          <a:xfrm flipH="false" flipV="false" rot="0">
            <a:off x="1028700" y="4605086"/>
            <a:ext cx="4210255" cy="4116307"/>
          </a:xfrm>
          <a:custGeom>
            <a:avLst/>
            <a:gdLst/>
            <a:ahLst/>
            <a:cxnLst/>
            <a:rect r="r" b="b" t="t" l="l"/>
            <a:pathLst>
              <a:path h="4116307" w="4210255">
                <a:moveTo>
                  <a:pt x="0" y="0"/>
                </a:moveTo>
                <a:lnTo>
                  <a:pt x="4210255" y="0"/>
                </a:lnTo>
                <a:lnTo>
                  <a:pt x="4210255" y="4116307"/>
                </a:lnTo>
                <a:lnTo>
                  <a:pt x="0" y="4116307"/>
                </a:lnTo>
                <a:lnTo>
                  <a:pt x="0" y="0"/>
                </a:lnTo>
                <a:close/>
              </a:path>
            </a:pathLst>
          </a:custGeom>
          <a:blipFill>
            <a:blip r:embed="rId4"/>
            <a:stretch>
              <a:fillRect l="0" t="0" r="-73895" b="0"/>
            </a:stretch>
          </a:blipFill>
        </p:spPr>
      </p:sp>
      <p:sp>
        <p:nvSpPr>
          <p:cNvPr name="Freeform 9" id="9"/>
          <p:cNvSpPr/>
          <p:nvPr/>
        </p:nvSpPr>
        <p:spPr>
          <a:xfrm flipH="false" flipV="false" rot="0">
            <a:off x="6212128" y="4973529"/>
            <a:ext cx="4423343" cy="3747864"/>
          </a:xfrm>
          <a:custGeom>
            <a:avLst/>
            <a:gdLst/>
            <a:ahLst/>
            <a:cxnLst/>
            <a:rect r="r" b="b" t="t" l="l"/>
            <a:pathLst>
              <a:path h="3747864" w="4423343">
                <a:moveTo>
                  <a:pt x="0" y="0"/>
                </a:moveTo>
                <a:lnTo>
                  <a:pt x="4423343" y="0"/>
                </a:lnTo>
                <a:lnTo>
                  <a:pt x="4423343" y="3747864"/>
                </a:lnTo>
                <a:lnTo>
                  <a:pt x="0" y="3747864"/>
                </a:lnTo>
                <a:lnTo>
                  <a:pt x="0" y="0"/>
                </a:lnTo>
                <a:close/>
              </a:path>
            </a:pathLst>
          </a:custGeom>
          <a:blipFill>
            <a:blip r:embed="rId5"/>
            <a:stretch>
              <a:fillRect l="0" t="0" r="-50703" b="0"/>
            </a:stretch>
          </a:blipFill>
        </p:spPr>
      </p:sp>
      <p:sp>
        <p:nvSpPr>
          <p:cNvPr name="Freeform 10" id="10"/>
          <p:cNvSpPr/>
          <p:nvPr/>
        </p:nvSpPr>
        <p:spPr>
          <a:xfrm flipH="false" flipV="false" rot="0">
            <a:off x="11295638" y="5211962"/>
            <a:ext cx="6398373" cy="3509430"/>
          </a:xfrm>
          <a:custGeom>
            <a:avLst/>
            <a:gdLst/>
            <a:ahLst/>
            <a:cxnLst/>
            <a:rect r="r" b="b" t="t" l="l"/>
            <a:pathLst>
              <a:path h="3509430" w="6398373">
                <a:moveTo>
                  <a:pt x="0" y="0"/>
                </a:moveTo>
                <a:lnTo>
                  <a:pt x="6398373" y="0"/>
                </a:lnTo>
                <a:lnTo>
                  <a:pt x="6398373" y="3509431"/>
                </a:lnTo>
                <a:lnTo>
                  <a:pt x="0" y="3509431"/>
                </a:lnTo>
                <a:lnTo>
                  <a:pt x="0" y="0"/>
                </a:lnTo>
                <a:close/>
              </a:path>
            </a:pathLst>
          </a:custGeom>
          <a:blipFill>
            <a:blip r:embed="rId6"/>
            <a:stretch>
              <a:fillRect l="-7598" t="-18081" r="-7598" b="0"/>
            </a:stretch>
          </a:blipFill>
        </p:spPr>
      </p:sp>
      <p:sp>
        <p:nvSpPr>
          <p:cNvPr name="TextBox 11" id="11"/>
          <p:cNvSpPr txBox="true"/>
          <p:nvPr/>
        </p:nvSpPr>
        <p:spPr>
          <a:xfrm rot="0">
            <a:off x="1028700" y="2620076"/>
            <a:ext cx="4474585" cy="1389380"/>
          </a:xfrm>
          <a:prstGeom prst="rect">
            <a:avLst/>
          </a:prstGeom>
        </p:spPr>
        <p:txBody>
          <a:bodyPr anchor="t" rtlCol="false" tIns="0" lIns="0" bIns="0" rIns="0">
            <a:spAutoFit/>
          </a:bodyPr>
          <a:lstStyle/>
          <a:p>
            <a:pPr algn="ctr">
              <a:lnSpc>
                <a:spcPts val="5320"/>
              </a:lnSpc>
            </a:pPr>
            <a:r>
              <a:rPr lang="en-US" sz="3800">
                <a:solidFill>
                  <a:srgbClr val="FFFFFF"/>
                </a:solidFill>
                <a:latin typeface="Times New Roman Bold"/>
              </a:rPr>
              <a:t>1. Ketikkan di Search </a:t>
            </a:r>
          </a:p>
          <a:p>
            <a:pPr algn="ctr">
              <a:lnSpc>
                <a:spcPts val="5320"/>
              </a:lnSpc>
            </a:pPr>
            <a:r>
              <a:rPr lang="en-US" sz="3800">
                <a:solidFill>
                  <a:srgbClr val="FFFFFF"/>
                </a:solidFill>
                <a:latin typeface="Times New Roman Bold"/>
              </a:rPr>
              <a:t>"%appdata%</a:t>
            </a:r>
          </a:p>
        </p:txBody>
      </p:sp>
      <p:sp>
        <p:nvSpPr>
          <p:cNvPr name="TextBox 12" id="12"/>
          <p:cNvSpPr txBox="true"/>
          <p:nvPr/>
        </p:nvSpPr>
        <p:spPr>
          <a:xfrm rot="0">
            <a:off x="3021292" y="3248091"/>
            <a:ext cx="10852372" cy="1292225"/>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Bold"/>
              </a:rPr>
              <a:t>2. Pilih "App Data, lalu klik</a:t>
            </a:r>
          </a:p>
          <a:p>
            <a:pPr algn="ctr">
              <a:lnSpc>
                <a:spcPts val="4900"/>
              </a:lnSpc>
            </a:pPr>
            <a:r>
              <a:rPr lang="en-US" sz="3500">
                <a:solidFill>
                  <a:srgbClr val="FFFFFF"/>
                </a:solidFill>
                <a:latin typeface="Times New Roman Bold"/>
              </a:rPr>
              <a:t> " Folder Local"</a:t>
            </a:r>
          </a:p>
        </p:txBody>
      </p:sp>
      <p:sp>
        <p:nvSpPr>
          <p:cNvPr name="TextBox 13" id="13"/>
          <p:cNvSpPr txBox="true"/>
          <p:nvPr/>
        </p:nvSpPr>
        <p:spPr>
          <a:xfrm rot="0">
            <a:off x="8447478" y="3801407"/>
            <a:ext cx="12245417" cy="814876"/>
          </a:xfrm>
          <a:prstGeom prst="rect">
            <a:avLst/>
          </a:prstGeom>
        </p:spPr>
        <p:txBody>
          <a:bodyPr anchor="t" rtlCol="false" tIns="0" lIns="0" bIns="0" rIns="0">
            <a:spAutoFit/>
          </a:bodyPr>
          <a:lstStyle/>
          <a:p>
            <a:pPr algn="ctr">
              <a:lnSpc>
                <a:spcPts val="6002"/>
              </a:lnSpc>
            </a:pPr>
            <a:r>
              <a:rPr lang="en-US" sz="4287">
                <a:solidFill>
                  <a:srgbClr val="FFFFFF"/>
                </a:solidFill>
                <a:latin typeface="Times New Roman Bold"/>
              </a:rPr>
              <a:t>3. Cari "designer"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grpSp>
        <p:nvGrpSpPr>
          <p:cNvPr name="Group 3" id="3"/>
          <p:cNvGrpSpPr/>
          <p:nvPr/>
        </p:nvGrpSpPr>
        <p:grpSpPr>
          <a:xfrm rot="0">
            <a:off x="3507943" y="558245"/>
            <a:ext cx="11465477" cy="1533157"/>
            <a:chOff x="0" y="0"/>
            <a:chExt cx="3019714" cy="403794"/>
          </a:xfrm>
        </p:grpSpPr>
        <p:sp>
          <p:nvSpPr>
            <p:cNvPr name="Freeform 4" id="4"/>
            <p:cNvSpPr/>
            <p:nvPr/>
          </p:nvSpPr>
          <p:spPr>
            <a:xfrm flipH="false" flipV="false" rot="0">
              <a:off x="0" y="0"/>
              <a:ext cx="3019714" cy="403794"/>
            </a:xfrm>
            <a:custGeom>
              <a:avLst/>
              <a:gdLst/>
              <a:ahLst/>
              <a:cxnLst/>
              <a:rect r="r" b="b" t="t" l="l"/>
              <a:pathLst>
                <a:path h="403794" w="3019714">
                  <a:moveTo>
                    <a:pt x="0" y="0"/>
                  </a:moveTo>
                  <a:lnTo>
                    <a:pt x="3019714" y="0"/>
                  </a:lnTo>
                  <a:lnTo>
                    <a:pt x="3019714" y="403794"/>
                  </a:lnTo>
                  <a:lnTo>
                    <a:pt x="0" y="403794"/>
                  </a:lnTo>
                  <a:close/>
                </a:path>
              </a:pathLst>
            </a:custGeom>
            <a:solidFill>
              <a:srgbClr val="000000">
                <a:alpha val="68627"/>
              </a:srgbClr>
            </a:solidFill>
          </p:spPr>
        </p:sp>
        <p:sp>
          <p:nvSpPr>
            <p:cNvPr name="TextBox 5" id="5"/>
            <p:cNvSpPr txBox="true"/>
            <p:nvPr/>
          </p:nvSpPr>
          <p:spPr>
            <a:xfrm>
              <a:off x="0" y="-38100"/>
              <a:ext cx="3019714" cy="44189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52068" y="545267"/>
            <a:ext cx="11966806" cy="1353185"/>
          </a:xfrm>
          <a:prstGeom prst="rect">
            <a:avLst/>
          </a:prstGeom>
        </p:spPr>
        <p:txBody>
          <a:bodyPr anchor="t" rtlCol="false" tIns="0" lIns="0" bIns="0" rIns="0">
            <a:spAutoFit/>
          </a:bodyPr>
          <a:lstStyle/>
          <a:p>
            <a:pPr algn="ctr">
              <a:lnSpc>
                <a:spcPts val="9940"/>
              </a:lnSpc>
            </a:pPr>
            <a:r>
              <a:rPr lang="en-US" sz="7100">
                <a:solidFill>
                  <a:srgbClr val="FFFFFF"/>
                </a:solidFill>
                <a:latin typeface="Times New Roman Bold"/>
              </a:rPr>
              <a:t>Hasil Uji Coba</a:t>
            </a:r>
          </a:p>
        </p:txBody>
      </p:sp>
      <p:sp>
        <p:nvSpPr>
          <p:cNvPr name="Freeform 7" id="7"/>
          <p:cNvSpPr/>
          <p:nvPr/>
        </p:nvSpPr>
        <p:spPr>
          <a:xfrm flipH="false" flipV="false" rot="0">
            <a:off x="4427760" y="206513"/>
            <a:ext cx="1808047" cy="1884889"/>
          </a:xfrm>
          <a:custGeom>
            <a:avLst/>
            <a:gdLst/>
            <a:ahLst/>
            <a:cxnLst/>
            <a:rect r="r" b="b" t="t" l="l"/>
            <a:pathLst>
              <a:path h="1884889" w="1808047">
                <a:moveTo>
                  <a:pt x="0" y="0"/>
                </a:moveTo>
                <a:lnTo>
                  <a:pt x="1808046" y="0"/>
                </a:lnTo>
                <a:lnTo>
                  <a:pt x="1808046" y="1884889"/>
                </a:lnTo>
                <a:lnTo>
                  <a:pt x="0" y="1884889"/>
                </a:lnTo>
                <a:lnTo>
                  <a:pt x="0" y="0"/>
                </a:lnTo>
                <a:close/>
              </a:path>
            </a:pathLst>
          </a:custGeom>
          <a:blipFill>
            <a:blip r:embed="rId3"/>
            <a:stretch>
              <a:fillRect l="0" t="0" r="0" b="0"/>
            </a:stretch>
          </a:blipFill>
        </p:spPr>
      </p:sp>
      <p:sp>
        <p:nvSpPr>
          <p:cNvPr name="Freeform 8" id="8"/>
          <p:cNvSpPr/>
          <p:nvPr/>
        </p:nvSpPr>
        <p:spPr>
          <a:xfrm flipH="false" flipV="false" rot="0">
            <a:off x="1028700" y="3992345"/>
            <a:ext cx="4303083" cy="3808218"/>
          </a:xfrm>
          <a:custGeom>
            <a:avLst/>
            <a:gdLst/>
            <a:ahLst/>
            <a:cxnLst/>
            <a:rect r="r" b="b" t="t" l="l"/>
            <a:pathLst>
              <a:path h="3808218" w="4303083">
                <a:moveTo>
                  <a:pt x="0" y="0"/>
                </a:moveTo>
                <a:lnTo>
                  <a:pt x="4303083" y="0"/>
                </a:lnTo>
                <a:lnTo>
                  <a:pt x="4303083" y="3808218"/>
                </a:lnTo>
                <a:lnTo>
                  <a:pt x="0" y="3808218"/>
                </a:lnTo>
                <a:lnTo>
                  <a:pt x="0" y="0"/>
                </a:lnTo>
                <a:close/>
              </a:path>
            </a:pathLst>
          </a:custGeom>
          <a:blipFill>
            <a:blip r:embed="rId4"/>
            <a:stretch>
              <a:fillRect l="0" t="0" r="-57409" b="0"/>
            </a:stretch>
          </a:blipFill>
        </p:spPr>
      </p:sp>
      <p:sp>
        <p:nvSpPr>
          <p:cNvPr name="Freeform 9" id="9"/>
          <p:cNvSpPr/>
          <p:nvPr/>
        </p:nvSpPr>
        <p:spPr>
          <a:xfrm flipH="false" flipV="false" rot="0">
            <a:off x="6573203" y="4192370"/>
            <a:ext cx="5854141" cy="3808218"/>
          </a:xfrm>
          <a:custGeom>
            <a:avLst/>
            <a:gdLst/>
            <a:ahLst/>
            <a:cxnLst/>
            <a:rect r="r" b="b" t="t" l="l"/>
            <a:pathLst>
              <a:path h="3808218" w="5854141">
                <a:moveTo>
                  <a:pt x="0" y="0"/>
                </a:moveTo>
                <a:lnTo>
                  <a:pt x="5854141" y="0"/>
                </a:lnTo>
                <a:lnTo>
                  <a:pt x="5854141" y="3808218"/>
                </a:lnTo>
                <a:lnTo>
                  <a:pt x="0" y="3808218"/>
                </a:lnTo>
                <a:lnTo>
                  <a:pt x="0" y="0"/>
                </a:lnTo>
                <a:close/>
              </a:path>
            </a:pathLst>
          </a:custGeom>
          <a:blipFill>
            <a:blip r:embed="rId5"/>
            <a:stretch>
              <a:fillRect l="0" t="0" r="-15703" b="0"/>
            </a:stretch>
          </a:blipFill>
        </p:spPr>
      </p:sp>
      <p:sp>
        <p:nvSpPr>
          <p:cNvPr name="Freeform 10" id="10"/>
          <p:cNvSpPr/>
          <p:nvPr/>
        </p:nvSpPr>
        <p:spPr>
          <a:xfrm flipH="false" flipV="false" rot="0">
            <a:off x="13668765" y="3841117"/>
            <a:ext cx="3590535" cy="4510723"/>
          </a:xfrm>
          <a:custGeom>
            <a:avLst/>
            <a:gdLst/>
            <a:ahLst/>
            <a:cxnLst/>
            <a:rect r="r" b="b" t="t" l="l"/>
            <a:pathLst>
              <a:path h="4510723" w="3590535">
                <a:moveTo>
                  <a:pt x="0" y="0"/>
                </a:moveTo>
                <a:lnTo>
                  <a:pt x="3590535" y="0"/>
                </a:lnTo>
                <a:lnTo>
                  <a:pt x="3590535" y="4510723"/>
                </a:lnTo>
                <a:lnTo>
                  <a:pt x="0" y="4510723"/>
                </a:lnTo>
                <a:lnTo>
                  <a:pt x="0" y="0"/>
                </a:lnTo>
                <a:close/>
              </a:path>
            </a:pathLst>
          </a:custGeom>
          <a:blipFill>
            <a:blip r:embed="rId6"/>
            <a:stretch>
              <a:fillRect l="0" t="0" r="0" b="0"/>
            </a:stretch>
          </a:blipFill>
        </p:spPr>
      </p:sp>
      <p:sp>
        <p:nvSpPr>
          <p:cNvPr name="TextBox 11" id="11"/>
          <p:cNvSpPr txBox="true"/>
          <p:nvPr/>
        </p:nvSpPr>
        <p:spPr>
          <a:xfrm rot="0">
            <a:off x="-782851" y="3000475"/>
            <a:ext cx="7926184" cy="991870"/>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Bold"/>
              </a:rPr>
              <a:t>1. Desain </a:t>
            </a:r>
          </a:p>
        </p:txBody>
      </p:sp>
      <p:sp>
        <p:nvSpPr>
          <p:cNvPr name="TextBox 12" id="12"/>
          <p:cNvSpPr txBox="true"/>
          <p:nvPr/>
        </p:nvSpPr>
        <p:spPr>
          <a:xfrm rot="0">
            <a:off x="6573203" y="2849247"/>
            <a:ext cx="5854141" cy="991870"/>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Bold"/>
              </a:rPr>
              <a:t>2. Program &amp; Desain</a:t>
            </a:r>
          </a:p>
        </p:txBody>
      </p:sp>
      <p:sp>
        <p:nvSpPr>
          <p:cNvPr name="TextBox 13" id="13"/>
          <p:cNvSpPr txBox="true"/>
          <p:nvPr/>
        </p:nvSpPr>
        <p:spPr>
          <a:xfrm rot="0">
            <a:off x="12962992" y="2843947"/>
            <a:ext cx="5002080" cy="991870"/>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Bold"/>
              </a:rPr>
              <a:t>3. Hasil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04697" t="-3067" r="-73541" b="-1207"/>
            </a:stretch>
          </a:blipFill>
        </p:spPr>
      </p:sp>
      <p:grpSp>
        <p:nvGrpSpPr>
          <p:cNvPr name="Group 3" id="3"/>
          <p:cNvGrpSpPr/>
          <p:nvPr/>
        </p:nvGrpSpPr>
        <p:grpSpPr>
          <a:xfrm rot="0">
            <a:off x="3507943" y="558245"/>
            <a:ext cx="11465477" cy="1533157"/>
            <a:chOff x="0" y="0"/>
            <a:chExt cx="3019714" cy="403794"/>
          </a:xfrm>
        </p:grpSpPr>
        <p:sp>
          <p:nvSpPr>
            <p:cNvPr name="Freeform 4" id="4"/>
            <p:cNvSpPr/>
            <p:nvPr/>
          </p:nvSpPr>
          <p:spPr>
            <a:xfrm flipH="false" flipV="false" rot="0">
              <a:off x="0" y="0"/>
              <a:ext cx="3019714" cy="403794"/>
            </a:xfrm>
            <a:custGeom>
              <a:avLst/>
              <a:gdLst/>
              <a:ahLst/>
              <a:cxnLst/>
              <a:rect r="r" b="b" t="t" l="l"/>
              <a:pathLst>
                <a:path h="403794" w="3019714">
                  <a:moveTo>
                    <a:pt x="0" y="0"/>
                  </a:moveTo>
                  <a:lnTo>
                    <a:pt x="3019714" y="0"/>
                  </a:lnTo>
                  <a:lnTo>
                    <a:pt x="3019714" y="403794"/>
                  </a:lnTo>
                  <a:lnTo>
                    <a:pt x="0" y="403794"/>
                  </a:lnTo>
                  <a:close/>
                </a:path>
              </a:pathLst>
            </a:custGeom>
            <a:solidFill>
              <a:srgbClr val="000000">
                <a:alpha val="68627"/>
              </a:srgbClr>
            </a:solidFill>
          </p:spPr>
        </p:sp>
        <p:sp>
          <p:nvSpPr>
            <p:cNvPr name="TextBox 5" id="5"/>
            <p:cNvSpPr txBox="true"/>
            <p:nvPr/>
          </p:nvSpPr>
          <p:spPr>
            <a:xfrm>
              <a:off x="0" y="-38100"/>
              <a:ext cx="3019714" cy="44189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907237" y="302515"/>
            <a:ext cx="15456467" cy="1752964"/>
          </a:xfrm>
          <a:prstGeom prst="rect">
            <a:avLst/>
          </a:prstGeom>
        </p:spPr>
        <p:txBody>
          <a:bodyPr anchor="t" rtlCol="false" tIns="0" lIns="0" bIns="0" rIns="0">
            <a:spAutoFit/>
          </a:bodyPr>
          <a:lstStyle/>
          <a:p>
            <a:pPr algn="ctr">
              <a:lnSpc>
                <a:spcPts val="12838"/>
              </a:lnSpc>
            </a:pPr>
            <a:r>
              <a:rPr lang="en-US" sz="9170">
                <a:solidFill>
                  <a:srgbClr val="FFFFFF"/>
                </a:solidFill>
                <a:latin typeface="Times New Roman Bold"/>
              </a:rPr>
              <a:t>Kesimpulan</a:t>
            </a:r>
          </a:p>
        </p:txBody>
      </p:sp>
      <p:sp>
        <p:nvSpPr>
          <p:cNvPr name="Freeform 7" id="7"/>
          <p:cNvSpPr/>
          <p:nvPr/>
        </p:nvSpPr>
        <p:spPr>
          <a:xfrm flipH="false" flipV="false" rot="0">
            <a:off x="4427760" y="206513"/>
            <a:ext cx="1808047" cy="1884889"/>
          </a:xfrm>
          <a:custGeom>
            <a:avLst/>
            <a:gdLst/>
            <a:ahLst/>
            <a:cxnLst/>
            <a:rect r="r" b="b" t="t" l="l"/>
            <a:pathLst>
              <a:path h="1884889" w="1808047">
                <a:moveTo>
                  <a:pt x="0" y="0"/>
                </a:moveTo>
                <a:lnTo>
                  <a:pt x="1808046" y="0"/>
                </a:lnTo>
                <a:lnTo>
                  <a:pt x="1808046" y="1884889"/>
                </a:lnTo>
                <a:lnTo>
                  <a:pt x="0" y="1884889"/>
                </a:lnTo>
                <a:lnTo>
                  <a:pt x="0" y="0"/>
                </a:lnTo>
                <a:close/>
              </a:path>
            </a:pathLst>
          </a:custGeom>
          <a:blipFill>
            <a:blip r:embed="rId3"/>
            <a:stretch>
              <a:fillRect l="0" t="0" r="0" b="0"/>
            </a:stretch>
          </a:blipFill>
        </p:spPr>
      </p:sp>
      <p:sp>
        <p:nvSpPr>
          <p:cNvPr name="TextBox 8" id="8"/>
          <p:cNvSpPr txBox="true"/>
          <p:nvPr/>
        </p:nvSpPr>
        <p:spPr>
          <a:xfrm rot="0">
            <a:off x="1004729" y="2660024"/>
            <a:ext cx="16254571" cy="2483476"/>
          </a:xfrm>
          <a:prstGeom prst="rect">
            <a:avLst/>
          </a:prstGeom>
        </p:spPr>
        <p:txBody>
          <a:bodyPr anchor="t" rtlCol="false" tIns="0" lIns="0" bIns="0" rIns="0">
            <a:spAutoFit/>
          </a:bodyPr>
          <a:lstStyle/>
          <a:p>
            <a:pPr algn="just">
              <a:lnSpc>
                <a:spcPts val="3978"/>
              </a:lnSpc>
            </a:pPr>
            <a:r>
              <a:rPr lang="en-US" sz="2842">
                <a:solidFill>
                  <a:srgbClr val="FFFFFF"/>
                </a:solidFill>
                <a:latin typeface="Open Sans"/>
              </a:rPr>
              <a:t>     Python PyQt5 dan QtDesigner adalah dua komponen kunci dalam pengembangan antar muka grafis (GUI) menggunakan Qt Framework. PyQt5 adalah pustaka python yang menyediakan ikatan ke Qt. Qt Designer disisi lain adalah alat desain visual yang memungkinkan pengembang membuat antarmuka pengguna dengan mudah tanpa menulis kode secara manual.</a:t>
            </a:r>
          </a:p>
        </p:txBody>
      </p:sp>
      <p:sp>
        <p:nvSpPr>
          <p:cNvPr name="TextBox 9" id="9"/>
          <p:cNvSpPr txBox="true"/>
          <p:nvPr/>
        </p:nvSpPr>
        <p:spPr>
          <a:xfrm rot="0">
            <a:off x="1028700" y="5427493"/>
            <a:ext cx="16230600" cy="2598063"/>
          </a:xfrm>
          <a:prstGeom prst="rect">
            <a:avLst/>
          </a:prstGeom>
        </p:spPr>
        <p:txBody>
          <a:bodyPr anchor="t" rtlCol="false" tIns="0" lIns="0" bIns="0" rIns="0">
            <a:spAutoFit/>
          </a:bodyPr>
          <a:lstStyle/>
          <a:p>
            <a:pPr algn="just">
              <a:lnSpc>
                <a:spcPts val="4150"/>
              </a:lnSpc>
            </a:pPr>
            <a:r>
              <a:rPr lang="en-US" sz="2964">
                <a:solidFill>
                  <a:srgbClr val="FFFFFF"/>
                </a:solidFill>
                <a:latin typeface="Open Sans"/>
              </a:rPr>
              <a:t>      Ada kelebihan yang telah kita rasakan ketika kita menggunakan PyQt5 dan Qt Designer. Dimana kelebihan yg sangat menguntungkan bagi kita adalah sangat efisien tidak banyak membuang-buang waktu dah sangat mudah untuk dipelajari. </a:t>
            </a:r>
            <a:r>
              <a:rPr lang="en-US" sz="2964">
                <a:solidFill>
                  <a:srgbClr val="FFFFFF"/>
                </a:solidFill>
                <a:latin typeface="Open Sans"/>
              </a:rPr>
              <a:t>Namanya dibalik kemudahan yang kita rasakan, kita pun merasakan kesulitan ketika kita mencari Aplikasi Designer tersebut.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DAFz6_c60n4</dc:identifier>
  <dcterms:modified xsi:type="dcterms:W3CDTF">2011-08-01T06:04:30Z</dcterms:modified>
  <cp:revision>1</cp:revision>
  <dc:title>Aplikasi struk penjualan menggunakan Pyqt5 &amp; QT Design</dc:title>
</cp:coreProperties>
</file>